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77"/>
  </p:notesMasterIdLst>
  <p:sldIdLst>
    <p:sldId id="804" r:id="rId2"/>
    <p:sldId id="418" r:id="rId3"/>
    <p:sldId id="805" r:id="rId4"/>
    <p:sldId id="806" r:id="rId5"/>
    <p:sldId id="419" r:id="rId6"/>
    <p:sldId id="855" r:id="rId7"/>
    <p:sldId id="807" r:id="rId8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17" r:id="rId18"/>
    <p:sldId id="818" r:id="rId19"/>
    <p:sldId id="856" r:id="rId20"/>
    <p:sldId id="819" r:id="rId21"/>
    <p:sldId id="820" r:id="rId22"/>
    <p:sldId id="821" r:id="rId23"/>
    <p:sldId id="822" r:id="rId24"/>
    <p:sldId id="823" r:id="rId25"/>
    <p:sldId id="824" r:id="rId26"/>
    <p:sldId id="825" r:id="rId27"/>
    <p:sldId id="827" r:id="rId28"/>
    <p:sldId id="857" r:id="rId29"/>
    <p:sldId id="828" r:id="rId30"/>
    <p:sldId id="831" r:id="rId31"/>
    <p:sldId id="832" r:id="rId32"/>
    <p:sldId id="833" r:id="rId33"/>
    <p:sldId id="834" r:id="rId34"/>
    <p:sldId id="861" r:id="rId35"/>
    <p:sldId id="835" r:id="rId36"/>
    <p:sldId id="836" r:id="rId37"/>
    <p:sldId id="837" r:id="rId38"/>
    <p:sldId id="853" r:id="rId39"/>
    <p:sldId id="838" r:id="rId40"/>
    <p:sldId id="858" r:id="rId41"/>
    <p:sldId id="839" r:id="rId42"/>
    <p:sldId id="840" r:id="rId43"/>
    <p:sldId id="841" r:id="rId44"/>
    <p:sldId id="437" r:id="rId45"/>
    <p:sldId id="438" r:id="rId46"/>
    <p:sldId id="439" r:id="rId47"/>
    <p:sldId id="440" r:id="rId48"/>
    <p:sldId id="449" r:id="rId49"/>
    <p:sldId id="441" r:id="rId50"/>
    <p:sldId id="442" r:id="rId51"/>
    <p:sldId id="443" r:id="rId52"/>
    <p:sldId id="446" r:id="rId53"/>
    <p:sldId id="444" r:id="rId54"/>
    <p:sldId id="447" r:id="rId55"/>
    <p:sldId id="445" r:id="rId56"/>
    <p:sldId id="448" r:id="rId57"/>
    <p:sldId id="450" r:id="rId58"/>
    <p:sldId id="842" r:id="rId59"/>
    <p:sldId id="774" r:id="rId60"/>
    <p:sldId id="859" r:id="rId61"/>
    <p:sldId id="843" r:id="rId62"/>
    <p:sldId id="844" r:id="rId63"/>
    <p:sldId id="845" r:id="rId64"/>
    <p:sldId id="846" r:id="rId65"/>
    <p:sldId id="847" r:id="rId66"/>
    <p:sldId id="848" r:id="rId67"/>
    <p:sldId id="849" r:id="rId68"/>
    <p:sldId id="850" r:id="rId69"/>
    <p:sldId id="851" r:id="rId70"/>
    <p:sldId id="852" r:id="rId71"/>
    <p:sldId id="860" r:id="rId72"/>
    <p:sldId id="854" r:id="rId73"/>
    <p:sldId id="516" r:id="rId74"/>
    <p:sldId id="517" r:id="rId75"/>
    <p:sldId id="518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00FF"/>
    <a:srgbClr val="009051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8"/>
    <p:restoredTop sz="94622"/>
  </p:normalViewPr>
  <p:slideViewPr>
    <p:cSldViewPr snapToGrid="0" snapToObjects="1">
      <p:cViewPr varScale="1">
        <p:scale>
          <a:sx n="145" d="100"/>
          <a:sy n="145" d="100"/>
        </p:scale>
        <p:origin x="1128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whole new way of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69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455330-15A9-AC40-BF2D-D10E76064357}"/>
              </a:ext>
            </a:extLst>
          </p:cNvPr>
          <p:cNvSpPr/>
          <p:nvPr userDrawn="1"/>
        </p:nvSpPr>
        <p:spPr>
          <a:xfrm>
            <a:off x="0" y="10886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A7F07-F611-804C-BF89-AA399FCEF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6469" y="3145971"/>
            <a:ext cx="7739062" cy="566057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2pPr>
            <a:lvl3pPr marL="9144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3pPr>
            <a:lvl4pPr marL="13716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4pPr>
            <a:lvl5pPr marL="18288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5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6366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604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20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63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0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5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88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07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3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447800"/>
            <a:ext cx="10363200" cy="1197867"/>
          </a:xfrm>
        </p:spPr>
        <p:txBody>
          <a:bodyPr/>
          <a:lstStyle/>
          <a:p>
            <a:r>
              <a:rPr lang="en-US" altLang="x-none" dirty="0"/>
              <a:t>CS Bridge, Lecture 10</a:t>
            </a:r>
            <a:br>
              <a:rPr lang="en-US" altLang="x-none" dirty="0"/>
            </a:br>
            <a:r>
              <a:rPr lang="en-US" altLang="x-none" sz="3400" dirty="0"/>
              <a:t>Animation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E179FBE-FFE3-504B-AD81-DF7DAEE4F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t="22459" r="17036" b="28553"/>
          <a:stretch/>
        </p:blipFill>
        <p:spPr>
          <a:xfrm>
            <a:off x="4667250" y="2743200"/>
            <a:ext cx="2857500" cy="2362200"/>
          </a:xfrm>
          <a:prstGeom prst="rect">
            <a:avLst/>
          </a:prstGeom>
        </p:spPr>
      </p:pic>
      <p:pic>
        <p:nvPicPr>
          <p:cNvPr id="6" name="Picture 2" descr="Stanford University - Wikipedia">
            <a:extLst>
              <a:ext uri="{FF2B5EF4-FFF2-40B4-BE49-F238E27FC236}">
                <a16:creationId xmlns:a16="http://schemas.microsoft.com/office/drawing/2014/main" id="{E2399745-43DF-5B49-939B-C2E4E2E5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3919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809C3B5B-F353-5446-80EB-E1C55127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8" y="5181600"/>
            <a:ext cx="1676400" cy="167640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805161A-42D2-3245-8A66-E09D57F74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53919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235401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SQUARE_SIZE = 100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627968" y="3538719"/>
            <a:ext cx="4936064" cy="3602300"/>
          </a:xfrm>
        </p:spPr>
      </p:pic>
    </p:spTree>
    <p:extLst>
      <p:ext uri="{BB962C8B-B14F-4D97-AF65-F5344CB8AC3E}">
        <p14:creationId xmlns:p14="http://schemas.microsoft.com/office/powerpoint/2010/main" val="357314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</p:spTree>
    <p:extLst>
      <p:ext uri="{BB962C8B-B14F-4D97-AF65-F5344CB8AC3E}">
        <p14:creationId xmlns:p14="http://schemas.microsoft.com/office/powerpoint/2010/main" val="1231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5071820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4512119" y="5139003"/>
            <a:ext cx="3166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D23D9-883D-FA44-ACFA-9666E10E4152}"/>
              </a:ext>
            </a:extLst>
          </p:cNvPr>
          <p:cNvSpPr/>
          <p:nvPr/>
        </p:nvSpPr>
        <p:spPr>
          <a:xfrm>
            <a:off x="3777527" y="5073296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071820"/>
            <a:ext cx="4648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810756" y="4440502"/>
            <a:ext cx="457048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– SQUARE_SIZE / 2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633096" y="5095117"/>
            <a:ext cx="292580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387503"/>
            <a:ext cx="464801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5455436" y="4440451"/>
            <a:ext cx="128112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815838" y="5407439"/>
            <a:ext cx="25603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CF6EA4-AA86-C74A-A0BB-5C68E99D9229}"/>
              </a:ext>
            </a:extLst>
          </p:cNvPr>
          <p:cNvSpPr/>
          <p:nvPr/>
        </p:nvSpPr>
        <p:spPr>
          <a:xfrm>
            <a:off x="9160826" y="3051273"/>
            <a:ext cx="2657960" cy="3363132"/>
          </a:xfrm>
          <a:prstGeom prst="roundRect">
            <a:avLst>
              <a:gd name="adj" fmla="val 7629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6869A-D706-7842-BB94-DD0FDFF2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4040" y="3059022"/>
            <a:ext cx="1670105" cy="1670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4B9DA6-3527-E047-B6B0-173F0BB72067}"/>
              </a:ext>
            </a:extLst>
          </p:cNvPr>
          <p:cNvSpPr txBox="1"/>
          <p:nvPr/>
        </p:nvSpPr>
        <p:spPr>
          <a:xfrm>
            <a:off x="9556032" y="4934317"/>
            <a:ext cx="193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“heavy duty” variables allow you to call functions on them</a:t>
            </a:r>
          </a:p>
        </p:txBody>
      </p:sp>
    </p:spTree>
    <p:extLst>
      <p:ext uri="{BB962C8B-B14F-4D97-AF65-F5344CB8AC3E}">
        <p14:creationId xmlns:p14="http://schemas.microsoft.com/office/powerpoint/2010/main" val="42014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732692" y="4411719"/>
            <a:ext cx="17379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3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00" b="1" dirty="0">
              <a:solidFill>
                <a:srgbClr val="FF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376057" y="5283795"/>
            <a:ext cx="393088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(SQUARE_SIZE,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  <a:endParaRPr lang="en-US" sz="1300" dirty="0">
              <a:solidFill>
                <a:srgbClr val="00B0F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33A0D8-33CC-CE4C-AE36-0303B94A13F1}"/>
              </a:ext>
            </a:extLst>
          </p:cNvPr>
          <p:cNvSpPr/>
          <p:nvPr/>
        </p:nvSpPr>
        <p:spPr>
          <a:xfrm>
            <a:off x="3732692" y="4704107"/>
            <a:ext cx="123986" cy="123986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E607F6-E093-0A47-9015-254F3F86C501}"/>
              </a:ext>
            </a:extLst>
          </p:cNvPr>
          <p:cNvSpPr/>
          <p:nvPr/>
        </p:nvSpPr>
        <p:spPr>
          <a:xfrm>
            <a:off x="4314064" y="5304649"/>
            <a:ext cx="123986" cy="1239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 of review!</a:t>
            </a:r>
          </a:p>
        </p:txBody>
      </p:sp>
    </p:spTree>
    <p:extLst>
      <p:ext uri="{BB962C8B-B14F-4D97-AF65-F5344CB8AC3E}">
        <p14:creationId xmlns:p14="http://schemas.microsoft.com/office/powerpoint/2010/main" val="7114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32502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12192000" cy="5715001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522672"/>
            <a:ext cx="12192000" cy="56780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0541" y="1790120"/>
            <a:ext cx="87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Get more practice writing programs with graphics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Understand how parameters are passed between functions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graphics programs with animation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712" y="3292137"/>
            <a:ext cx="1746823" cy="189318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B38E829-0E61-B54D-943D-3ECADCE8E85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95924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469" y="2862943"/>
            <a:ext cx="7739062" cy="566057"/>
          </a:xfrm>
        </p:spPr>
        <p:txBody>
          <a:bodyPr/>
          <a:lstStyle/>
          <a:p>
            <a:r>
              <a:rPr lang="en-US" dirty="0"/>
              <a:t>How do movies or games animate?</a:t>
            </a:r>
          </a:p>
        </p:txBody>
      </p:sp>
    </p:spTree>
    <p:extLst>
      <p:ext uri="{BB962C8B-B14F-4D97-AF65-F5344CB8AC3E}">
        <p14:creationId xmlns:p14="http://schemas.microsoft.com/office/powerpoint/2010/main" val="366867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04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7417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5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67025" y="2157904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0F2A3-A79F-374C-8733-9B34F3E44DEC}"/>
              </a:ext>
            </a:extLst>
          </p:cNvPr>
          <p:cNvSpPr txBox="1"/>
          <p:nvPr/>
        </p:nvSpPr>
        <p:spPr>
          <a:xfrm>
            <a:off x="6854282" y="2100171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</a:t>
            </a:r>
          </a:p>
        </p:txBody>
      </p:sp>
    </p:spTree>
    <p:extLst>
      <p:ext uri="{BB962C8B-B14F-4D97-AF65-F5344CB8AC3E}">
        <p14:creationId xmlns:p14="http://schemas.microsoft.com/office/powerpoint/2010/main" val="178244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43438" y="2658647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BF06A-ED6E-AA42-A68D-1F355339F5BD}"/>
              </a:ext>
            </a:extLst>
          </p:cNvPr>
          <p:cNvSpPr txBox="1"/>
          <p:nvPr/>
        </p:nvSpPr>
        <p:spPr>
          <a:xfrm>
            <a:off x="6854282" y="2462415"/>
            <a:ext cx="406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of heartbeats, either forever (while True) or until some condition is no longer true.</a:t>
            </a:r>
          </a:p>
        </p:txBody>
      </p:sp>
    </p:spTree>
    <p:extLst>
      <p:ext uri="{BB962C8B-B14F-4D97-AF65-F5344CB8AC3E}">
        <p14:creationId xmlns:p14="http://schemas.microsoft.com/office/powerpoint/2010/main" val="218936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38784" y="3039544"/>
            <a:ext cx="2583588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4433F-CAC6-E743-8D49-E51D60F1B860}"/>
              </a:ext>
            </a:extLst>
          </p:cNvPr>
          <p:cNvSpPr txBox="1"/>
          <p:nvPr/>
        </p:nvSpPr>
        <p:spPr>
          <a:xfrm>
            <a:off x="6955751" y="2981811"/>
            <a:ext cx="283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</p:spTree>
    <p:extLst>
      <p:ext uri="{BB962C8B-B14F-4D97-AF65-F5344CB8AC3E}">
        <p14:creationId xmlns:p14="http://schemas.microsoft.com/office/powerpoint/2010/main" val="161861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93101" y="3660696"/>
            <a:ext cx="3617841" cy="8351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507A0-F7A3-4F44-9AF8-A0D70DA8313F}"/>
              </a:ext>
            </a:extLst>
          </p:cNvPr>
          <p:cNvSpPr txBox="1"/>
          <p:nvPr/>
        </p:nvSpPr>
        <p:spPr>
          <a:xfrm>
            <a:off x="6912429" y="3755082"/>
            <a:ext cx="282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see it!</a:t>
            </a:r>
          </a:p>
        </p:txBody>
      </p:sp>
    </p:spTree>
    <p:extLst>
      <p:ext uri="{BB962C8B-B14F-4D97-AF65-F5344CB8AC3E}">
        <p14:creationId xmlns:p14="http://schemas.microsoft.com/office/powerpoint/2010/main" val="220065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302A0E8-F2B3-B44D-9024-4852C2897390}"/>
              </a:ext>
            </a:extLst>
          </p:cNvPr>
          <p:cNvSpPr/>
          <p:nvPr/>
        </p:nvSpPr>
        <p:spPr>
          <a:xfrm>
            <a:off x="1922988" y="4467166"/>
            <a:ext cx="2583588" cy="625880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D1CE1-C4E5-FD47-AD11-8E30658E461C}"/>
              </a:ext>
            </a:extLst>
          </p:cNvPr>
          <p:cNvSpPr txBox="1"/>
          <p:nvPr/>
        </p:nvSpPr>
        <p:spPr>
          <a:xfrm>
            <a:off x="6854282" y="4318441"/>
            <a:ext cx="282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sure to call </a:t>
            </a:r>
            <a:r>
              <a:rPr lang="en-US" dirty="0" err="1">
                <a:solidFill>
                  <a:srgbClr val="0027FF"/>
                </a:solidFill>
              </a:rPr>
              <a:t>mainloop</a:t>
            </a:r>
            <a:r>
              <a:rPr lang="en-US" dirty="0">
                <a:solidFill>
                  <a:srgbClr val="0027FF"/>
                </a:solidFill>
              </a:rPr>
              <a:t>() to make your program run correctly.</a:t>
            </a:r>
          </a:p>
        </p:txBody>
      </p:sp>
    </p:spTree>
    <p:extLst>
      <p:ext uri="{BB962C8B-B14F-4D97-AF65-F5344CB8AC3E}">
        <p14:creationId xmlns:p14="http://schemas.microsoft.com/office/powerpoint/2010/main" val="203429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83525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3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Goal: Bouncing Ball!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45194-EC21-D547-A17D-F7AB66943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829" y="1143000"/>
            <a:ext cx="8110341" cy="58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2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0" y="1251957"/>
            <a:ext cx="4572000" cy="29635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7822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271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("Move to Center")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"black")</a:t>
            </a: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99632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2286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3978050"/>
            <a:ext cx="329461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74435" y="3962017"/>
            <a:ext cx="421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Move the rectangle 1 pixel to the right.</a:t>
            </a:r>
          </a:p>
        </p:txBody>
      </p:sp>
    </p:spTree>
    <p:extLst>
      <p:ext uri="{BB962C8B-B14F-4D97-AF65-F5344CB8AC3E}">
        <p14:creationId xmlns:p14="http://schemas.microsoft.com/office/powerpoint/2010/main" val="409241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4285783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83226" y="3992751"/>
            <a:ext cx="539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Tells the canvas to update the screen.  Don’t forget this!  Call it once you are finished making all canvas changes for now.</a:t>
            </a:r>
          </a:p>
        </p:txBody>
      </p:sp>
    </p:spTree>
    <p:extLst>
      <p:ext uri="{BB962C8B-B14F-4D97-AF65-F5344CB8AC3E}">
        <p14:creationId xmlns:p14="http://schemas.microsoft.com/office/powerpoint/2010/main" val="966614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F12598B-723C-8843-88A3-E2E2348D5A52}"/>
              </a:ext>
            </a:extLst>
          </p:cNvPr>
          <p:cNvSpPr/>
          <p:nvPr/>
        </p:nvSpPr>
        <p:spPr>
          <a:xfrm>
            <a:off x="322788" y="3429000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AFFB9-371A-4648-9F4E-F8ED10BA562C}"/>
              </a:ext>
            </a:extLst>
          </p:cNvPr>
          <p:cNvSpPr txBox="1"/>
          <p:nvPr/>
        </p:nvSpPr>
        <p:spPr>
          <a:xfrm>
            <a:off x="4383225" y="3412967"/>
            <a:ext cx="53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When do we want to stop the animation loop?</a:t>
            </a:r>
          </a:p>
        </p:txBody>
      </p:sp>
    </p:spTree>
    <p:extLst>
      <p:ext uri="{BB962C8B-B14F-4D97-AF65-F5344CB8AC3E}">
        <p14:creationId xmlns:p14="http://schemas.microsoft.com/office/powerpoint/2010/main" val="902421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B622F-D28D-F942-8C2E-5E5639B6D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live code!</a:t>
            </a:r>
          </a:p>
        </p:txBody>
      </p:sp>
    </p:spTree>
    <p:extLst>
      <p:ext uri="{BB962C8B-B14F-4D97-AF65-F5344CB8AC3E}">
        <p14:creationId xmlns:p14="http://schemas.microsoft.com/office/powerpoint/2010/main" val="4008549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Center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 err="1">
                <a:latin typeface="Courier New" charset="0"/>
              </a:rPr>
              <a:t>is_not_past_center</a:t>
            </a:r>
            <a:r>
              <a:rPr lang="en-US" sz="1700" b="1" dirty="0">
                <a:latin typeface="Courier New" charset="0"/>
              </a:rPr>
              <a:t>(canvas, </a:t>
            </a:r>
            <a:r>
              <a:rPr lang="en-US" sz="1700" b="1" dirty="0" err="1">
                <a:latin typeface="Courier New" charset="0"/>
              </a:rPr>
              <a:t>rect</a:t>
            </a:r>
            <a:r>
              <a:rPr lang="en-US" sz="1700" b="1" dirty="0">
                <a:latin typeface="Courier New" charset="0"/>
              </a:rPr>
              <a:t>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35817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B7D0-083C-A842-8EE1-0C431585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Helpful Graphics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60BE99-5F49-0F4C-89BC-0ED7B9055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612499"/>
              </p:ext>
            </p:extLst>
          </p:nvPr>
        </p:nvGraphicFramePr>
        <p:xfrm>
          <a:off x="2095500" y="1539320"/>
          <a:ext cx="8001000" cy="140208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3836843645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7821276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dx, </a:t>
                      </a:r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Moves obj using the displacements dx and dy.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9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canvas.moveto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x, y)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Sets the location of obj to the specified coordinates.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5983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10253A8-6147-9148-AE35-A573BCB90F33}"/>
              </a:ext>
            </a:extLst>
          </p:cNvPr>
          <p:cNvSpPr/>
          <p:nvPr/>
        </p:nvSpPr>
        <p:spPr>
          <a:xfrm>
            <a:off x="2540950" y="3337721"/>
            <a:ext cx="71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to some new coordinates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by a given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endParaRPr lang="en-US" b="1" dirty="0">
              <a:solidFill>
                <a:srgbClr val="0090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87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D8714-2948-5B49-83BA-F36627FD9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are ready...</a:t>
            </a:r>
          </a:p>
        </p:txBody>
      </p:sp>
    </p:spTree>
    <p:extLst>
      <p:ext uri="{BB962C8B-B14F-4D97-AF65-F5344CB8AC3E}">
        <p14:creationId xmlns:p14="http://schemas.microsoft.com/office/powerpoint/2010/main" val="375037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845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4341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8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Ball: Milestone 1 -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4116" y="1479029"/>
            <a:ext cx="7163767" cy="51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5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2ECC4F2-789A-7F4A-A94F-A70A2875818A}"/>
              </a:ext>
            </a:extLst>
          </p:cNvPr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4CE93C4-F282-2A4A-AC5F-3BAA6ED511A0}"/>
              </a:ext>
            </a:extLst>
          </p:cNvPr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CFF00E-C8A7-1442-8A73-746178A9A2AD}"/>
              </a:ext>
            </a:extLst>
          </p:cNvPr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F1BCCC3-338B-8A47-ABA9-D40BA62645D3}"/>
              </a:ext>
            </a:extLst>
          </p:cNvPr>
          <p:cNvSpPr/>
          <p:nvPr/>
        </p:nvSpPr>
        <p:spPr>
          <a:xfrm rot="754002">
            <a:off x="3999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6CDE4-5282-0A4F-B05C-4DECD61E43F4}"/>
              </a:ext>
            </a:extLst>
          </p:cNvPr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B133B-65CC-154C-B6E3-FA341F03EB50}"/>
              </a:ext>
            </a:extLst>
          </p:cNvPr>
          <p:cNvSpPr txBox="1"/>
          <p:nvPr/>
        </p:nvSpPr>
        <p:spPr>
          <a:xfrm>
            <a:off x="3554357" y="5899435"/>
            <a:ext cx="535781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Key variable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 each heartbeat?</a:t>
            </a:r>
          </a:p>
        </p:txBody>
      </p:sp>
    </p:spTree>
    <p:extLst>
      <p:ext uri="{BB962C8B-B14F-4D97-AF65-F5344CB8AC3E}">
        <p14:creationId xmlns:p14="http://schemas.microsoft.com/office/powerpoint/2010/main" val="20280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4144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3460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8781" y="20295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7813" y="34465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0579" y="5932889"/>
            <a:ext cx="40331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function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190803D-3BC5-DC45-A222-433CACA3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4880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4096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8520" y="2620537"/>
            <a:ext cx="2136866" cy="1786405"/>
            <a:chOff x="1715447" y="2029522"/>
            <a:chExt cx="2136866" cy="1786405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15447" y="344659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5CFAA8-AE4F-1C40-8D97-7661E6F9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5635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4806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08387" y="3144643"/>
            <a:ext cx="2017225" cy="1863318"/>
            <a:chOff x="1835088" y="2029522"/>
            <a:chExt cx="2017225" cy="1863318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088" y="352350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3655C427-3B6E-C144-BFAC-0C2484A0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7590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8ADE86-6E98-1D46-928C-0D5D2DC3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52732" y="556074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46742" y="48061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5840CF7-EB44-BD4A-B85B-07A6212A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062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5258" y="6343703"/>
            <a:ext cx="54589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vertically: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296616" y="4423317"/>
            <a:ext cx="1837659" cy="752191"/>
            <a:chOff x="2014654" y="1646663"/>
            <a:chExt cx="183765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EC8B078-713D-9D4A-9EBD-AE4A0922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8448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720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54538" y="3821152"/>
            <a:ext cx="1837659" cy="752191"/>
            <a:chOff x="2014654" y="1646663"/>
            <a:chExt cx="183765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F440DB8-BCA5-9748-840E-010D441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9073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8344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8612460" y="3241288"/>
            <a:ext cx="1837659" cy="752191"/>
            <a:chOff x="2014654" y="1646663"/>
            <a:chExt cx="183765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03008430-637E-FD4B-BF91-FB372E0D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8980450" y="2516458"/>
            <a:ext cx="1598377" cy="726554"/>
            <a:chOff x="2014654" y="1646663"/>
            <a:chExt cx="1598377" cy="726554"/>
          </a:xfrm>
        </p:grpSpPr>
        <p:sp>
          <p:nvSpPr>
            <p:cNvPr id="42" name="TextBox 41"/>
            <p:cNvSpPr txBox="1"/>
            <p:nvPr/>
          </p:nvSpPr>
          <p:spPr>
            <a:xfrm>
              <a:off x="2325499" y="200388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5C65C5C-6AE5-7849-A9C7-E9657CD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8177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BD80FFC-28B6-5F45-8E9B-36FDFF8C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980450" y="2516458"/>
            <a:ext cx="1581285" cy="700916"/>
            <a:chOff x="2014654" y="1646663"/>
            <a:chExt cx="1581285" cy="700916"/>
          </a:xfrm>
        </p:grpSpPr>
        <p:sp>
          <p:nvSpPr>
            <p:cNvPr id="45" name="TextBox 44"/>
            <p:cNvSpPr txBox="1"/>
            <p:nvPr/>
          </p:nvSpPr>
          <p:spPr>
            <a:xfrm>
              <a:off x="2308407" y="197824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1BB38C9-BB03-1A4E-9EAD-8EF3B5AB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999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24039" y="2516459"/>
            <a:ext cx="2843943" cy="595031"/>
            <a:chOff x="458243" y="1646663"/>
            <a:chExt cx="2843943" cy="595031"/>
          </a:xfrm>
        </p:grpSpPr>
        <p:sp>
          <p:nvSpPr>
            <p:cNvPr id="45" name="TextBox 44"/>
            <p:cNvSpPr txBox="1"/>
            <p:nvPr/>
          </p:nvSpPr>
          <p:spPr>
            <a:xfrm>
              <a:off x="458243" y="187236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72B879D-6A1E-6D48-A8D7-BACD9642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29240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125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396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787689" y="2036956"/>
            <a:ext cx="2878127" cy="543757"/>
            <a:chOff x="424059" y="1646663"/>
            <a:chExt cx="2878127" cy="543757"/>
          </a:xfrm>
        </p:grpSpPr>
        <p:sp>
          <p:nvSpPr>
            <p:cNvPr id="45" name="TextBox 44"/>
            <p:cNvSpPr txBox="1"/>
            <p:nvPr/>
          </p:nvSpPr>
          <p:spPr>
            <a:xfrm>
              <a:off x="424059" y="182108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894958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44E7820-5654-8B4B-AA16-F689069F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7CEA17-4604-D649-9598-2A2F70B6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15B4B-7D95-3F44-9D73-3F037E87E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4EC13-C0EF-D04B-9D8A-017B499184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write some code!</a:t>
            </a:r>
          </a:p>
        </p:txBody>
      </p:sp>
    </p:spTree>
    <p:extLst>
      <p:ext uri="{BB962C8B-B14F-4D97-AF65-F5344CB8AC3E}">
        <p14:creationId xmlns:p14="http://schemas.microsoft.com/office/powerpoint/2010/main" val="3332795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AC502-6F8D-3247-80A5-DC9038FCE5CA}"/>
              </a:ext>
            </a:extLst>
          </p:cNvPr>
          <p:cNvSpPr/>
          <p:nvPr/>
        </p:nvSpPr>
        <p:spPr>
          <a:xfrm>
            <a:off x="3606309" y="1399021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" pitchFamily="2" charset="0"/>
                <a:cs typeface="Calibri" panose="020F0502020204030204" pitchFamily="34" charset="0"/>
              </a:rPr>
              <a:t>def </a:t>
            </a:r>
            <a:r>
              <a:rPr lang="en-US" sz="2800" dirty="0" err="1">
                <a:latin typeface="Courier" pitchFamily="2" charset="0"/>
                <a:cs typeface="Calibri" panose="020F0502020204030204" pitchFamily="34" charset="0"/>
              </a:rPr>
              <a:t>make_ball</a:t>
            </a:r>
            <a:r>
              <a:rPr lang="en-US" sz="2800" dirty="0">
                <a:latin typeface="Courier" pitchFamily="2" charset="0"/>
                <a:cs typeface="Calibri" panose="020F0502020204030204" pitchFamily="34" charset="0"/>
              </a:rPr>
              <a:t>(canvas):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1170B-6923-B14A-9851-AB166388307C}"/>
              </a:ext>
            </a:extLst>
          </p:cNvPr>
          <p:cNvSpPr txBox="1"/>
          <p:nvPr/>
        </p:nvSpPr>
        <p:spPr>
          <a:xfrm>
            <a:off x="3318617" y="2632107"/>
            <a:ext cx="50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27FF"/>
                </a:solidFill>
              </a:rPr>
              <a:t>Does this copy the canvas??!!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8DB57-F8C3-D84A-ABAB-BC6CF4372241}"/>
              </a:ext>
            </a:extLst>
          </p:cNvPr>
          <p:cNvSpPr txBox="1"/>
          <p:nvPr/>
        </p:nvSpPr>
        <p:spPr>
          <a:xfrm>
            <a:off x="2492645" y="4563552"/>
            <a:ext cx="717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Variables are stored using a reference. Which is like a </a:t>
            </a:r>
            <a:r>
              <a:rPr lang="en-US" sz="3200" b="1" i="1" dirty="0">
                <a:solidFill>
                  <a:srgbClr val="0027FF"/>
                </a:solidFill>
              </a:rPr>
              <a:t>URL</a:t>
            </a:r>
            <a:r>
              <a:rPr lang="en-US" sz="3200" i="1" dirty="0"/>
              <a:t>. The URL gets copied when you pass the variable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Wait a minute….</a:t>
            </a:r>
          </a:p>
        </p:txBody>
      </p:sp>
    </p:spTree>
    <p:extLst>
      <p:ext uri="{BB962C8B-B14F-4D97-AF65-F5344CB8AC3E}">
        <p14:creationId xmlns:p14="http://schemas.microsoft.com/office/powerpoint/2010/main" val="10486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716644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1210791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How do we share websites?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35208-9C92-3F44-9AE6-F9FA525A1805}"/>
              </a:ext>
            </a:extLst>
          </p:cNvPr>
          <p:cNvSpPr/>
          <p:nvPr/>
        </p:nvSpPr>
        <p:spPr>
          <a:xfrm>
            <a:off x="2562387" y="6246559"/>
            <a:ext cx="676931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0027FF"/>
                </a:solidFill>
              </a:rPr>
              <a:t>turkey21.csbridge.org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FC730-1245-2B4B-B028-ED48FCA9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11" y="1154277"/>
            <a:ext cx="6542062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D4D42-DD67-674F-830D-D1EBDE393AA5}"/>
              </a:ext>
            </a:extLst>
          </p:cNvPr>
          <p:cNvCxnSpPr/>
          <p:nvPr/>
        </p:nvCxnSpPr>
        <p:spPr>
          <a:xfrm>
            <a:off x="1903531" y="337801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53F6D-F980-2644-A217-5A626753297F}"/>
              </a:ext>
            </a:extLst>
          </p:cNvPr>
          <p:cNvSpPr txBox="1"/>
          <p:nvPr/>
        </p:nvSpPr>
        <p:spPr>
          <a:xfrm>
            <a:off x="2274233" y="41489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FD7B848-B3DE-B740-83E7-D24E7282B7F3}"/>
              </a:ext>
            </a:extLst>
          </p:cNvPr>
          <p:cNvSpPr/>
          <p:nvPr/>
        </p:nvSpPr>
        <p:spPr>
          <a:xfrm>
            <a:off x="2101239" y="4074839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DFC90-C03A-5D41-91E5-AF0E93FE7564}"/>
              </a:ext>
            </a:extLst>
          </p:cNvPr>
          <p:cNvSpPr txBox="1"/>
          <p:nvPr/>
        </p:nvSpPr>
        <p:spPr>
          <a:xfrm>
            <a:off x="8205479" y="346935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9393F-1D58-8C43-B2CD-6C06D609A029}"/>
              </a:ext>
            </a:extLst>
          </p:cNvPr>
          <p:cNvSpPr txBox="1"/>
          <p:nvPr/>
        </p:nvSpPr>
        <p:spPr>
          <a:xfrm>
            <a:off x="3192755" y="346112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1C5E09-A508-0A4B-8FE1-232CDA8B79CA}"/>
              </a:ext>
            </a:extLst>
          </p:cNvPr>
          <p:cNvSpPr/>
          <p:nvPr/>
        </p:nvSpPr>
        <p:spPr>
          <a:xfrm>
            <a:off x="3092875" y="119795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E72B8-A18E-4840-9EA2-D3F43332D7FC}"/>
              </a:ext>
            </a:extLst>
          </p:cNvPr>
          <p:cNvSpPr txBox="1"/>
          <p:nvPr/>
        </p:nvSpPr>
        <p:spPr>
          <a:xfrm>
            <a:off x="3038523" y="1181560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</p:spTree>
    <p:extLst>
      <p:ext uri="{BB962C8B-B14F-4D97-AF65-F5344CB8AC3E}">
        <p14:creationId xmlns:p14="http://schemas.microsoft.com/office/powerpoint/2010/main" val="2104481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1D904-F66D-5D45-B414-F3996B8137FD}"/>
              </a:ext>
            </a:extLst>
          </p:cNvPr>
          <p:cNvSpPr txBox="1"/>
          <p:nvPr/>
        </p:nvSpPr>
        <p:spPr>
          <a:xfrm>
            <a:off x="3042833" y="1181563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FDBE52-D26D-BB4F-B335-10D2D618E61F}"/>
              </a:ext>
            </a:extLst>
          </p:cNvPr>
          <p:cNvCxnSpPr/>
          <p:nvPr/>
        </p:nvCxnSpPr>
        <p:spPr>
          <a:xfrm>
            <a:off x="1907842" y="3378014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F9043-02F7-C345-8529-ABC5B28A2E69}"/>
              </a:ext>
            </a:extLst>
          </p:cNvPr>
          <p:cNvSpPr txBox="1"/>
          <p:nvPr/>
        </p:nvSpPr>
        <p:spPr>
          <a:xfrm>
            <a:off x="2278544" y="414898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804F7C4-92A9-8F43-A33E-AB6D8C6BBED1}"/>
              </a:ext>
            </a:extLst>
          </p:cNvPr>
          <p:cNvSpPr/>
          <p:nvPr/>
        </p:nvSpPr>
        <p:spPr>
          <a:xfrm>
            <a:off x="2105550" y="4074842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BFA727-B178-024F-9711-A2F547F20473}"/>
              </a:ext>
            </a:extLst>
          </p:cNvPr>
          <p:cNvSpPr txBox="1"/>
          <p:nvPr/>
        </p:nvSpPr>
        <p:spPr>
          <a:xfrm>
            <a:off x="2406229" y="474622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EDD90-0988-634F-AF9D-9E571B04EE4A}"/>
              </a:ext>
            </a:extLst>
          </p:cNvPr>
          <p:cNvSpPr txBox="1"/>
          <p:nvPr/>
        </p:nvSpPr>
        <p:spPr>
          <a:xfrm>
            <a:off x="8209790" y="346936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8F7B67-2FBA-C048-A8C7-ADDA7341BDBB}"/>
              </a:ext>
            </a:extLst>
          </p:cNvPr>
          <p:cNvSpPr txBox="1"/>
          <p:nvPr/>
        </p:nvSpPr>
        <p:spPr>
          <a:xfrm>
            <a:off x="3197066" y="3461123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12C359-3E77-D14C-BA0C-16FF6DE1DE74}"/>
              </a:ext>
            </a:extLst>
          </p:cNvPr>
          <p:cNvSpPr/>
          <p:nvPr/>
        </p:nvSpPr>
        <p:spPr>
          <a:xfrm>
            <a:off x="4260878" y="4447109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7349FE-76FB-FA47-A975-C81E42C06900}"/>
              </a:ext>
            </a:extLst>
          </p:cNvPr>
          <p:cNvSpPr/>
          <p:nvPr/>
        </p:nvSpPr>
        <p:spPr>
          <a:xfrm>
            <a:off x="3097186" y="149242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6D4174-AD1D-704A-BF83-BB7E5E60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7"/>
            <a:ext cx="3035300" cy="3314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DB33F8-F75D-3342-B47E-FC9994534F5B}"/>
              </a:ext>
            </a:extLst>
          </p:cNvPr>
          <p:cNvSpPr txBox="1"/>
          <p:nvPr/>
        </p:nvSpPr>
        <p:spPr>
          <a:xfrm>
            <a:off x="3577525" y="433546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76227-2084-9948-B2AD-8E75A489710A}"/>
              </a:ext>
            </a:extLst>
          </p:cNvPr>
          <p:cNvSpPr txBox="1"/>
          <p:nvPr/>
        </p:nvSpPr>
        <p:spPr>
          <a:xfrm>
            <a:off x="8332922" y="3774945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31D491-8966-7E44-BB8F-1656C4E2EE50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8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A698F-DA0D-9D41-8291-EC468FBD6C34}"/>
              </a:ext>
            </a:extLst>
          </p:cNvPr>
          <p:cNvSpPr txBox="1"/>
          <p:nvPr/>
        </p:nvSpPr>
        <p:spPr>
          <a:xfrm>
            <a:off x="3042833" y="1181565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73468-52FB-EC4E-9F3B-53C37CCD495B}"/>
              </a:ext>
            </a:extLst>
          </p:cNvPr>
          <p:cNvCxnSpPr/>
          <p:nvPr/>
        </p:nvCxnSpPr>
        <p:spPr>
          <a:xfrm>
            <a:off x="1907842" y="3378016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0935F2-C925-6C4A-A810-A6E7B1CE90C0}"/>
              </a:ext>
            </a:extLst>
          </p:cNvPr>
          <p:cNvSpPr txBox="1"/>
          <p:nvPr/>
        </p:nvSpPr>
        <p:spPr>
          <a:xfrm>
            <a:off x="2278544" y="414898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15C73BA-D2EE-C64B-B41B-ED8C35E1BC10}"/>
              </a:ext>
            </a:extLst>
          </p:cNvPr>
          <p:cNvSpPr/>
          <p:nvPr/>
        </p:nvSpPr>
        <p:spPr>
          <a:xfrm>
            <a:off x="2105550" y="4074844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4BA16-B9E0-B348-9BC9-767FB1037A18}"/>
              </a:ext>
            </a:extLst>
          </p:cNvPr>
          <p:cNvSpPr txBox="1"/>
          <p:nvPr/>
        </p:nvSpPr>
        <p:spPr>
          <a:xfrm>
            <a:off x="2406229" y="47462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022D9-3083-B94C-8B5B-4E44FA87669E}"/>
              </a:ext>
            </a:extLst>
          </p:cNvPr>
          <p:cNvSpPr txBox="1"/>
          <p:nvPr/>
        </p:nvSpPr>
        <p:spPr>
          <a:xfrm>
            <a:off x="8209790" y="34693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5B067F-2958-2F4B-913D-581384952356}"/>
              </a:ext>
            </a:extLst>
          </p:cNvPr>
          <p:cNvSpPr txBox="1"/>
          <p:nvPr/>
        </p:nvSpPr>
        <p:spPr>
          <a:xfrm>
            <a:off x="3197066" y="346112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789351E-A038-DA40-B8F9-52ACDA0232A9}"/>
              </a:ext>
            </a:extLst>
          </p:cNvPr>
          <p:cNvSpPr/>
          <p:nvPr/>
        </p:nvSpPr>
        <p:spPr>
          <a:xfrm>
            <a:off x="4260878" y="4447111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7E53E4-E008-7A4F-846C-E00F636CBC8F}"/>
              </a:ext>
            </a:extLst>
          </p:cNvPr>
          <p:cNvSpPr/>
          <p:nvPr/>
        </p:nvSpPr>
        <p:spPr>
          <a:xfrm>
            <a:off x="3097186" y="178689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956A1F-8924-3F42-AC64-BB4AB17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9"/>
            <a:ext cx="3035300" cy="3314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00B799-C0B9-8E47-96BF-6449DC3D00B1}"/>
              </a:ext>
            </a:extLst>
          </p:cNvPr>
          <p:cNvSpPr txBox="1"/>
          <p:nvPr/>
        </p:nvSpPr>
        <p:spPr>
          <a:xfrm>
            <a:off x="3771253" y="48391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741AA-0BB4-0E40-9A85-7D43550C131D}"/>
              </a:ext>
            </a:extLst>
          </p:cNvPr>
          <p:cNvSpPr txBox="1"/>
          <p:nvPr/>
        </p:nvSpPr>
        <p:spPr>
          <a:xfrm>
            <a:off x="8332922" y="377494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12857C3-0570-374C-BFB8-8746D8EF545C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4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84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83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596857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1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9120BF-AF3E-0944-9616-C79FE940718A}"/>
              </a:ext>
            </a:extLst>
          </p:cNvPr>
          <p:cNvSpPr/>
          <p:nvPr/>
        </p:nvSpPr>
        <p:spPr>
          <a:xfrm>
            <a:off x="3150322" y="2971218"/>
            <a:ext cx="278862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5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9C042A-D2C7-0749-8E06-E133D0F8D91B}"/>
              </a:ext>
            </a:extLst>
          </p:cNvPr>
          <p:cNvSpPr/>
          <p:nvPr/>
        </p:nvSpPr>
        <p:spPr>
          <a:xfrm>
            <a:off x="3445897" y="1752571"/>
            <a:ext cx="2603608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3C6BE-A8E0-A846-8D1B-C9F7E6B4C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our last episode…</a:t>
            </a:r>
          </a:p>
        </p:txBody>
      </p:sp>
    </p:spTree>
    <p:extLst>
      <p:ext uri="{BB962C8B-B14F-4D97-AF65-F5344CB8AC3E}">
        <p14:creationId xmlns:p14="http://schemas.microsoft.com/office/powerpoint/2010/main" val="10662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Passing Parameters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1EBEA4D-386E-564C-AF7B-6B95E253A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094" y="2117523"/>
            <a:ext cx="530673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When passing variables, some act just like you are passing a URL. </a:t>
            </a:r>
          </a:p>
          <a:p>
            <a:pPr algn="ctr"/>
            <a:endParaRPr lang="en-US" sz="3600" dirty="0">
              <a:latin typeface="+mn-lt"/>
              <a:cs typeface="Courier"/>
            </a:endParaRPr>
          </a:p>
          <a:p>
            <a:pPr algn="ctr"/>
            <a:r>
              <a:rPr lang="en-US" sz="3600" dirty="0">
                <a:latin typeface="+mn-lt"/>
                <a:cs typeface="Courier"/>
              </a:rPr>
              <a:t>That allows functions to modify the variable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DB48CA-10F6-8F44-8FC5-3DE9F206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213997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50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4146128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44B4-0FE2-E046-B350-E1C40535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E597D-D932-174D-B8BC-6A6A11E1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50" y="1404257"/>
            <a:ext cx="4167100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8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592D-99DB-8945-A4A9-656903D9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9D682-27CE-F642-A64A-9AB884AD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25" y="1524000"/>
            <a:ext cx="5645150" cy="46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371600"/>
            <a:ext cx="6966857" cy="5307323"/>
          </a:xfrm>
        </p:spPr>
        <p:txBody>
          <a:bodyPr/>
          <a:lstStyle/>
          <a:p>
            <a:r>
              <a:rPr lang="en-US" b="1" dirty="0" err="1"/>
              <a:t>Quickstart</a:t>
            </a:r>
            <a:r>
              <a:rPr lang="en-US" b="1" dirty="0"/>
              <a:t>: </a:t>
            </a:r>
            <a:r>
              <a:rPr lang="en-US" dirty="0"/>
              <a:t>Program a mystery square… (???)</a:t>
            </a:r>
          </a:p>
          <a:p>
            <a:r>
              <a:rPr lang="en-US" b="1" dirty="0"/>
              <a:t>Section: </a:t>
            </a:r>
            <a:r>
              <a:rPr lang="en-US" dirty="0"/>
              <a:t>Complete the implementation of the bouncing ball program</a:t>
            </a:r>
          </a:p>
          <a:p>
            <a:r>
              <a:rPr lang="en-US" b="1" dirty="0"/>
              <a:t>Project:</a:t>
            </a:r>
            <a:r>
              <a:rPr lang="en-US" dirty="0"/>
              <a:t> Use animation to create your own short film!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CA591-B5CD-F440-A244-A154DEBD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116" y="1243067"/>
            <a:ext cx="3712484" cy="267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6D826-739B-5B41-BB2E-CF7ACC25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0" y="3766457"/>
            <a:ext cx="391795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E43D2-EDD8-DB40-8EC5-AD1A4319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104" y="3966028"/>
            <a:ext cx="3234946" cy="21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527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E15A-BC8D-3B42-BF81-90F62C8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From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479-6F4E-F040-9E75-4CDE2F9F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from </a:t>
            </a:r>
            <a:r>
              <a:rPr lang="en-US" dirty="0"/>
              <a:t>graphics</a:t>
            </a:r>
            <a:r>
              <a:rPr lang="en-US" b="1" dirty="0"/>
              <a:t> import </a:t>
            </a:r>
            <a:r>
              <a:rPr lang="en-US" dirty="0"/>
              <a:t>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136DF-057F-5D43-8E14-5F352990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654628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44C4-9B4F-8D4C-BCAC-345CAFA8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D4BD6-DED6-B045-A433-2361AF73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400904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2874</TotalTime>
  <Words>2944</Words>
  <Application>Microsoft Macintosh PowerPoint</Application>
  <PresentationFormat>Widescreen</PresentationFormat>
  <Paragraphs>525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Tahoma</vt:lpstr>
      <vt:lpstr>Verdana</vt:lpstr>
      <vt:lpstr>1_Default Design</vt:lpstr>
      <vt:lpstr>CS Bridge, Lecture 10 Animation</vt:lpstr>
      <vt:lpstr>PowerPoint Presentation</vt:lpstr>
      <vt:lpstr>End Goal: Bouncing Ball!</vt:lpstr>
      <vt:lpstr>Checkpoint: “Move To Center”</vt:lpstr>
      <vt:lpstr>Lecture Plan</vt:lpstr>
      <vt:lpstr>Lecture Plan</vt:lpstr>
      <vt:lpstr>PowerPoint Presentation</vt:lpstr>
      <vt:lpstr>Graphics From Tkinter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PowerPoint Presentation</vt:lpstr>
      <vt:lpstr>Lecture Plan</vt:lpstr>
      <vt:lpstr>PowerPoint Presentation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Lecture Plan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PowerPoint Presentation</vt:lpstr>
      <vt:lpstr>Move to Center</vt:lpstr>
      <vt:lpstr>More Helpful Graphics Functions</vt:lpstr>
      <vt:lpstr>PowerPoint Presentation</vt:lpstr>
      <vt:lpstr>Lecture Plan</vt:lpstr>
      <vt:lpstr>Bouncing Ball</vt:lpstr>
      <vt:lpstr>Bouncing Ball: Milestone 1 - Movement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PowerPoint Presentation</vt:lpstr>
      <vt:lpstr>Wait a minute….</vt:lpstr>
      <vt:lpstr>Lecture Plan</vt:lpstr>
      <vt:lpstr>How do we share websites?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Key Idea: Passing Parameters</vt:lpstr>
      <vt:lpstr>Lecture Plan</vt:lpstr>
      <vt:lpstr>Coming soon…</vt:lpstr>
      <vt:lpstr>Graphics Resources</vt:lpstr>
      <vt:lpstr>Rest Of Today</vt:lpstr>
      <vt:lpstr>What’s Next?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150</cp:revision>
  <cp:lastPrinted>2020-05-01T18:59:43Z</cp:lastPrinted>
  <dcterms:created xsi:type="dcterms:W3CDTF">2016-06-22T10:46:22Z</dcterms:created>
  <dcterms:modified xsi:type="dcterms:W3CDTF">2021-08-09T01:48:51Z</dcterms:modified>
</cp:coreProperties>
</file>